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95" r:id="rId2"/>
    <p:sldId id="257" r:id="rId3"/>
    <p:sldId id="258" r:id="rId4"/>
    <p:sldId id="259" r:id="rId5"/>
    <p:sldId id="260" r:id="rId6"/>
    <p:sldId id="296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7" r:id="rId27"/>
    <p:sldId id="298" r:id="rId28"/>
    <p:sldId id="299" r:id="rId29"/>
    <p:sldId id="300" r:id="rId30"/>
    <p:sldId id="301" r:id="rId31"/>
    <p:sldId id="287" r:id="rId32"/>
    <p:sldId id="288" r:id="rId33"/>
    <p:sldId id="289" r:id="rId34"/>
    <p:sldId id="290" r:id="rId35"/>
    <p:sldId id="291" r:id="rId36"/>
    <p:sldId id="292" r:id="rId37"/>
    <p:sldId id="293" r:id="rId38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9524"/>
  </p:normalViewPr>
  <p:slideViewPr>
    <p:cSldViewPr snapToGrid="0" snapToObjects="1">
      <p:cViewPr varScale="1">
        <p:scale>
          <a:sx n="77" d="100"/>
          <a:sy n="77" d="100"/>
        </p:scale>
        <p:origin x="11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80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Historically, no GPS. So descriptions were needed!</a:t>
            </a:r>
          </a:p>
        </p:txBody>
      </p:sp>
    </p:spTree>
    <p:extLst>
      <p:ext uri="{BB962C8B-B14F-4D97-AF65-F5344CB8AC3E}">
        <p14:creationId xmlns:p14="http://schemas.microsoft.com/office/powerpoint/2010/main" val="1829227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reference specifications of a measurement system.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311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 &gt; NE can be anywhere in that quadrant. The more specific the better! You  may be able to follow along the road that had the directions. </a:t>
            </a:r>
            <a:r>
              <a:rPr lang="en-US" dirty="0" err="1"/>
              <a:t>BUt</a:t>
            </a:r>
            <a:r>
              <a:rPr lang="en-US" dirty="0"/>
              <a:t> very difficult to put on a map.</a:t>
            </a:r>
          </a:p>
          <a:p>
            <a:endParaRPr lang="en-US" dirty="0"/>
          </a:p>
          <a:p>
            <a:r>
              <a:rPr lang="en-US" dirty="0"/>
              <a:t>6km or 6miles - might be 5.8 or 6.2 -we tend to round. Less </a:t>
            </a:r>
            <a:r>
              <a:rPr lang="en-US" dirty="0" err="1"/>
              <a:t>percision</a:t>
            </a:r>
            <a:r>
              <a:rPr lang="en-US" dirty="0"/>
              <a:t> and less accuracy!</a:t>
            </a:r>
          </a:p>
          <a:p>
            <a:endParaRPr lang="en-US" dirty="0"/>
          </a:p>
          <a:p>
            <a:r>
              <a:rPr lang="en-US" dirty="0"/>
              <a:t>As time goes by, barriers might change. Does it mean then or now? </a:t>
            </a:r>
          </a:p>
        </p:txBody>
      </p:sp>
    </p:spTree>
    <p:extLst>
      <p:ext uri="{BB962C8B-B14F-4D97-AF65-F5344CB8AC3E}">
        <p14:creationId xmlns:p14="http://schemas.microsoft.com/office/powerpoint/2010/main" val="2528046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31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bigger with the top!</a:t>
            </a:r>
          </a:p>
          <a:p>
            <a:r>
              <a:rPr lang="en-US" dirty="0"/>
              <a:t>Look at different layers with + button!</a:t>
            </a:r>
          </a:p>
        </p:txBody>
      </p:sp>
    </p:spTree>
    <p:extLst>
      <p:ext uri="{BB962C8B-B14F-4D97-AF65-F5344CB8AC3E}">
        <p14:creationId xmlns:p14="http://schemas.microsoft.com/office/powerpoint/2010/main" val="1952448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Really great because the name of cities - since names often change! </a:t>
            </a:r>
          </a:p>
        </p:txBody>
      </p:sp>
    </p:spTree>
    <p:extLst>
      <p:ext uri="{BB962C8B-B14F-4D97-AF65-F5344CB8AC3E}">
        <p14:creationId xmlns:p14="http://schemas.microsoft.com/office/powerpoint/2010/main" val="98366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693385" y="1638300"/>
            <a:ext cx="13953493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50292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693385" y="6362700"/>
            <a:ext cx="13953493" cy="5950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693385" y="4168922"/>
            <a:ext cx="13953493" cy="88235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067"/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1083767" y="0"/>
            <a:ext cx="20310042" cy="10160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2142132" y="635000"/>
            <a:ext cx="13039065" cy="652272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693385" y="6718300"/>
            <a:ext cx="13953493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93385" y="8191500"/>
            <a:ext cx="13953493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45600"/>
            <a:ext cx="514564" cy="47192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693385" y="3225800"/>
            <a:ext cx="13953493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3623844" y="635001"/>
            <a:ext cx="16476637" cy="8238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0039" y="635000"/>
            <a:ext cx="7112217" cy="3987800"/>
          </a:xfrm>
          <a:prstGeom prst="rect">
            <a:avLst/>
          </a:prstGeom>
        </p:spPr>
        <p:txBody>
          <a:bodyPr anchor="b"/>
          <a:lstStyle>
            <a:lvl1pPr>
              <a:defRPr sz="8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39" y="4762500"/>
            <a:ext cx="7112217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267"/>
            </a:lvl1pPr>
            <a:lvl2pPr marL="0" indent="304815" algn="ctr">
              <a:spcBef>
                <a:spcPts val="0"/>
              </a:spcBef>
              <a:buSzTx/>
              <a:buNone/>
              <a:defRPr sz="4267"/>
            </a:lvl2pPr>
            <a:lvl3pPr marL="0" indent="609630" algn="ctr">
              <a:spcBef>
                <a:spcPts val="0"/>
              </a:spcBef>
              <a:buSzTx/>
              <a:buNone/>
              <a:defRPr sz="4267"/>
            </a:lvl3pPr>
            <a:lvl4pPr marL="0" indent="914446" algn="ctr">
              <a:spcBef>
                <a:spcPts val="0"/>
              </a:spcBef>
              <a:buSzTx/>
              <a:buNone/>
              <a:defRPr sz="4267"/>
            </a:lvl4pPr>
            <a:lvl5pPr marL="0" indent="1219261" algn="ctr">
              <a:spcBef>
                <a:spcPts val="0"/>
              </a:spcBef>
              <a:buSzTx/>
              <a:buNone/>
              <a:defRPr sz="4267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6045385" y="2603500"/>
            <a:ext cx="12573384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39" y="2603500"/>
            <a:ext cx="7112217" cy="6286500"/>
          </a:xfrm>
          <a:prstGeom prst="rect">
            <a:avLst/>
          </a:prstGeom>
        </p:spPr>
        <p:txBody>
          <a:bodyPr/>
          <a:lstStyle>
            <a:lvl1pPr marL="457223" indent="-457223">
              <a:spcBef>
                <a:spcPts val="4267"/>
              </a:spcBef>
              <a:defRPr sz="3734"/>
            </a:lvl1pPr>
            <a:lvl2pPr marL="914446" indent="-457223">
              <a:spcBef>
                <a:spcPts val="4267"/>
              </a:spcBef>
              <a:defRPr sz="3734"/>
            </a:lvl2pPr>
            <a:lvl3pPr marL="1371669" indent="-457223">
              <a:spcBef>
                <a:spcPts val="4267"/>
              </a:spcBef>
              <a:defRPr sz="3734"/>
            </a:lvl3pPr>
            <a:lvl4pPr marL="1828891" indent="-457223">
              <a:spcBef>
                <a:spcPts val="4267"/>
              </a:spcBef>
              <a:defRPr sz="3734"/>
            </a:lvl4pPr>
            <a:lvl5pPr marL="2286114" indent="-457223">
              <a:spcBef>
                <a:spcPts val="4267"/>
              </a:spcBef>
              <a:defRPr sz="3734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1270000"/>
            <a:ext cx="14800185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8907206" y="5026948"/>
            <a:ext cx="8077448" cy="40407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8670131" y="886748"/>
            <a:ext cx="7823439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166630" y="889001"/>
            <a:ext cx="15968621" cy="7984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270039" y="444500"/>
            <a:ext cx="14800185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39" y="2603500"/>
            <a:ext cx="14800185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04383" y="9251950"/>
            <a:ext cx="514564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667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592696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185393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778089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370785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963482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556178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148874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4741570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334267" marR="0" indent="-592696" algn="l" defTabSz="778972" rtl="0" latinLnBrk="0">
        <a:lnSpc>
          <a:spcPct val="100000"/>
        </a:lnSpc>
        <a:spcBef>
          <a:spcPts val="56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304815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609630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91444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121926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524076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828891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2133707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2438522" algn="ctr" defTabSz="778972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-locate.or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fallingrain.com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Getty-TGN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gpsvisualizer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herpnet.org/Gazetteer/GeorefResources.htm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hyperlink" Target="https://www.idigbio.org/wiki/index.php/Georeferencin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D24F1-6C43-114C-8B12-A2E045EB7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" y="7495093"/>
            <a:ext cx="17340263" cy="3946299"/>
          </a:xfrm>
          <a:prstGeom prst="rect">
            <a:avLst/>
          </a:prstGeom>
        </p:spPr>
      </p:pic>
      <p:sp>
        <p:nvSpPr>
          <p:cNvPr id="5" name="ENM Crash Course:…">
            <a:extLst>
              <a:ext uri="{FF2B5EF4-FFF2-40B4-BE49-F238E27FC236}">
                <a16:creationId xmlns:a16="http://schemas.microsoft.com/office/drawing/2014/main" id="{D14D1293-CEC3-704D-98C0-BDB12666580A}"/>
              </a:ext>
            </a:extLst>
          </p:cNvPr>
          <p:cNvSpPr txBox="1">
            <a:spLocks/>
          </p:cNvSpPr>
          <p:nvPr/>
        </p:nvSpPr>
        <p:spPr>
          <a:xfrm>
            <a:off x="1300518" y="1041960"/>
            <a:ext cx="14739226" cy="2967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defTabSz="841018" hangingPunct="1">
              <a:defRPr sz="6790">
                <a:effectLst>
                  <a:outerShdw blurRad="49276" dist="36957" dir="2700000" rotWithShape="0">
                    <a:srgbClr val="000000">
                      <a:alpha val="43000"/>
                    </a:srgbClr>
                  </a:outerShdw>
                </a:effectLst>
              </a:defRPr>
            </a:pPr>
            <a:r>
              <a:rPr lang="en-US" sz="9054" dirty="0">
                <a:effectLst>
                  <a:outerShdw blurRad="49276" dist="36957" dir="2700000" rotWithShape="0">
                    <a:srgbClr val="000000">
                      <a:alpha val="43000"/>
                    </a:srgbClr>
                  </a:outerShdw>
                </a:effectLst>
              </a:rPr>
              <a:t>Georeferencing</a:t>
            </a:r>
          </a:p>
        </p:txBody>
      </p:sp>
      <p:pic>
        <p:nvPicPr>
          <p:cNvPr id="7" name="Picture 6" descr="https://www.idigbio.org/wiki/_media/idigbio_logo_rgb.png">
            <a:extLst>
              <a:ext uri="{FF2B5EF4-FFF2-40B4-BE49-F238E27FC236}">
                <a16:creationId xmlns:a16="http://schemas.microsoft.com/office/drawing/2014/main" id="{9339FCE3-7277-A344-B13C-ADB07DB2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309" y="5508362"/>
            <a:ext cx="5851647" cy="180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292641-0E25-4D43-8C3E-AD5793543563}"/>
              </a:ext>
            </a:extLst>
          </p:cNvPr>
          <p:cNvSpPr txBox="1"/>
          <p:nvPr/>
        </p:nvSpPr>
        <p:spPr>
          <a:xfrm>
            <a:off x="6465040" y="2973058"/>
            <a:ext cx="4410182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3734" dirty="0">
              <a:solidFill>
                <a:srgbClr val="0070C0"/>
              </a:solidFill>
            </a:endParaRPr>
          </a:p>
          <a:p>
            <a:pPr algn="ctr"/>
            <a:r>
              <a:rPr lang="en-US" sz="3734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98186388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ap scale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Map scale uncertainty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742" y="2055092"/>
            <a:ext cx="7366779" cy="660878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USGS Standard Map Accuracy"/>
          <p:cNvSpPr txBox="1"/>
          <p:nvPr/>
        </p:nvSpPr>
        <p:spPr>
          <a:xfrm>
            <a:off x="4302481" y="8704584"/>
            <a:ext cx="8735301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USGS Standard Map Accuracy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PS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GPS uncertainty</a:t>
            </a:r>
          </a:p>
        </p:txBody>
      </p:sp>
      <p:pic>
        <p:nvPicPr>
          <p:cNvPr id="2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34" y="2406554"/>
            <a:ext cx="10662438" cy="65103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atum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Datum uncertainty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421" y="2461360"/>
            <a:ext cx="9302121" cy="615030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Error assuming NAD27 vs NAD83 or WGS84"/>
          <p:cNvSpPr txBox="1"/>
          <p:nvPr/>
        </p:nvSpPr>
        <p:spPr>
          <a:xfrm>
            <a:off x="2506646" y="8623442"/>
            <a:ext cx="12393353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Error assuming NAD27 vs NAD83 or WGS84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irection and Distance measurement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/>
              <a:t>Direction and Distance measurement uncertainty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20" y="2954916"/>
            <a:ext cx="5558263" cy="6472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85" y="2330723"/>
            <a:ext cx="7059221" cy="6891144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N &gt; NE &gt; ENE"/>
          <p:cNvSpPr txBox="1"/>
          <p:nvPr/>
        </p:nvSpPr>
        <p:spPr>
          <a:xfrm>
            <a:off x="1745743" y="8878143"/>
            <a:ext cx="409621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N &gt; NE &gt; ENE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Extent of locality uncertainty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F3750A-72FD-CC4E-A4C7-1CF2EC19F875}"/>
              </a:ext>
            </a:extLst>
          </p:cNvPr>
          <p:cNvGrpSpPr/>
          <p:nvPr/>
        </p:nvGrpSpPr>
        <p:grpSpPr>
          <a:xfrm>
            <a:off x="3466813" y="2022006"/>
            <a:ext cx="10406637" cy="6313118"/>
            <a:chOff x="3466813" y="2022006"/>
            <a:chExt cx="10406637" cy="6313118"/>
          </a:xfrm>
        </p:grpSpPr>
        <p:pic>
          <p:nvPicPr>
            <p:cNvPr id="224" name="Screen Shot 2014-06-25 at 2.17.58 PM.png" descr="Screen Shot 2014-06-25 at 2.17.58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6813" y="2168227"/>
              <a:ext cx="10406637" cy="6166897"/>
            </a:xfrm>
            <a:prstGeom prst="rect">
              <a:avLst/>
            </a:prstGeom>
            <a:ln w="38100" cap="sq">
              <a:solidFill>
                <a:srgbClr val="000000"/>
              </a:solidFill>
              <a:miter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25" name="“Davis, Yolo County, CA”"/>
            <p:cNvSpPr txBox="1"/>
            <p:nvPr/>
          </p:nvSpPr>
          <p:spPr>
            <a:xfrm>
              <a:off x="5161690" y="2022006"/>
              <a:ext cx="7016882" cy="875457"/>
            </a:xfrm>
            <a:prstGeom prst="rect">
              <a:avLst/>
            </a:prstGeom>
            <a:solidFill>
              <a:srgbClr val="DCDEE0"/>
            </a:solidFill>
            <a:ln w="25400">
              <a:solidFill>
                <a:srgbClr val="000000"/>
              </a:solidFill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67735" tIns="67735" rIns="67735" bIns="67735" anchor="ctr">
              <a:spAutoFit/>
            </a:bodyPr>
            <a:lstStyle/>
            <a:p>
              <a:r>
                <a:rPr sz="4800" dirty="0"/>
                <a:t>“Davis, Yolo County, CA”</a:t>
              </a:r>
            </a:p>
          </p:txBody>
        </p:sp>
      </p:grpSp>
      <p:sp>
        <p:nvSpPr>
          <p:cNvPr id="226" name="Point Method…"/>
          <p:cNvSpPr txBox="1"/>
          <p:nvPr/>
        </p:nvSpPr>
        <p:spPr>
          <a:xfrm>
            <a:off x="5926323" y="8216970"/>
            <a:ext cx="5487617" cy="1614120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800" dirty="0"/>
              <a:t>Point Method</a:t>
            </a:r>
          </a:p>
          <a:p>
            <a:r>
              <a:rPr sz="4800" dirty="0"/>
              <a:t>38.5463, -121.7425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creen Shot 2014-06-25 at 2.20.21 PM.png" descr="Screen Shot 2014-06-25 at 2.20.2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83" y="2079161"/>
            <a:ext cx="10405872" cy="6211436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29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30" name="“Davis, Yolo County, CA”"/>
          <p:cNvSpPr txBox="1"/>
          <p:nvPr/>
        </p:nvSpPr>
        <p:spPr>
          <a:xfrm>
            <a:off x="5161691" y="1977334"/>
            <a:ext cx="7016882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“Davis, Yolo County, CA”</a:t>
            </a:r>
          </a:p>
        </p:txBody>
      </p:sp>
      <p:sp>
        <p:nvSpPr>
          <p:cNvPr id="231" name="Bounding-Box Method…"/>
          <p:cNvSpPr txBox="1"/>
          <p:nvPr/>
        </p:nvSpPr>
        <p:spPr>
          <a:xfrm>
            <a:off x="5405522" y="7400816"/>
            <a:ext cx="6744371" cy="2352784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800" dirty="0"/>
              <a:t>Bounding-Box Method</a:t>
            </a:r>
          </a:p>
          <a:p>
            <a:r>
              <a:rPr sz="4800" dirty="0"/>
              <a:t>38.5486, -121.7542</a:t>
            </a:r>
          </a:p>
          <a:p>
            <a:r>
              <a:rPr sz="4800" dirty="0"/>
              <a:t>38.545, -121.7394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creen Shot 2014-06-25 at 2.20.51 PM.png" descr="Screen Shot 2014-06-25 at 2.20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079" y="2141394"/>
            <a:ext cx="10405872" cy="6170660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34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35" name="“Davis, Yolo County, CA”"/>
          <p:cNvSpPr txBox="1"/>
          <p:nvPr/>
        </p:nvSpPr>
        <p:spPr>
          <a:xfrm>
            <a:off x="5484421" y="1815969"/>
            <a:ext cx="7016882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“Davis, Yolo County, CA”</a:t>
            </a:r>
          </a:p>
        </p:txBody>
      </p:sp>
      <p:sp>
        <p:nvSpPr>
          <p:cNvPr id="236" name="Point-Radius Method…"/>
          <p:cNvSpPr txBox="1"/>
          <p:nvPr/>
        </p:nvSpPr>
        <p:spPr>
          <a:xfrm>
            <a:off x="4521817" y="7770148"/>
            <a:ext cx="9050748" cy="1983452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000" dirty="0"/>
              <a:t>Point-Radius Method</a:t>
            </a:r>
          </a:p>
          <a:p>
            <a:r>
              <a:rPr sz="4000" dirty="0"/>
              <a:t>38.5468, -121.7469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rPr sz="4000" dirty="0"/>
              <a:t>Uncertainty radius: 8325 meters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Extent of locality uncertainty</a:t>
            </a:r>
          </a:p>
        </p:txBody>
      </p:sp>
      <p:sp>
        <p:nvSpPr>
          <p:cNvPr id="241" name="Note the uncertainty! If greater than the size of your variable layers, throw the locality away!"/>
          <p:cNvSpPr txBox="1"/>
          <p:nvPr/>
        </p:nvSpPr>
        <p:spPr>
          <a:xfrm>
            <a:off x="12063479" y="2154387"/>
            <a:ext cx="5462892" cy="530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7735" tIns="67735" rIns="67735" bIns="67735" anchor="ctr">
            <a:spAutoFit/>
          </a:bodyPr>
          <a:lstStyle/>
          <a:p>
            <a:r>
              <a:rPr sz="4800" dirty="0"/>
              <a:t>Note the uncertainty! If greater than the size of your variable layers, throw the locality away!</a:t>
            </a:r>
          </a:p>
        </p:txBody>
      </p:sp>
      <p:pic>
        <p:nvPicPr>
          <p:cNvPr id="242" name="Screen Shot 2014-06-25 at 2.20.51 PM.png" descr="Screen Shot 2014-06-25 at 2.20.5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8" y="2756396"/>
            <a:ext cx="8189667" cy="485645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43" name="Line"/>
          <p:cNvSpPr/>
          <p:nvPr/>
        </p:nvSpPr>
        <p:spPr>
          <a:xfrm rot="3149540" flipV="1">
            <a:off x="10877609" y="6415843"/>
            <a:ext cx="1250889" cy="3076202"/>
          </a:xfrm>
          <a:prstGeom prst="upArrow">
            <a:avLst/>
          </a:prstGeom>
          <a:solidFill>
            <a:srgbClr val="FF0000"/>
          </a:solidFill>
          <a:ln w="25400">
            <a:noFill/>
            <a:miter lim="400000"/>
            <a:tailEnd type="triangle"/>
          </a:ln>
        </p:spPr>
        <p:txBody>
          <a:bodyPr lIns="67735" tIns="67735" rIns="67735" bIns="67735" anchor="ctr"/>
          <a:lstStyle/>
          <a:p>
            <a:pPr>
              <a:defRPr sz="2400"/>
            </a:pPr>
            <a:endParaRPr sz="3200"/>
          </a:p>
        </p:txBody>
      </p:sp>
      <p:sp>
        <p:nvSpPr>
          <p:cNvPr id="239" name="“Davis, Yolo County, CA”"/>
          <p:cNvSpPr txBox="1"/>
          <p:nvPr/>
        </p:nvSpPr>
        <p:spPr>
          <a:xfrm>
            <a:off x="1629597" y="2013193"/>
            <a:ext cx="7016882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“Davis, Yolo County, CA”</a:t>
            </a:r>
          </a:p>
        </p:txBody>
      </p:sp>
      <p:sp>
        <p:nvSpPr>
          <p:cNvPr id="240" name="Point-Radius Method…"/>
          <p:cNvSpPr txBox="1"/>
          <p:nvPr/>
        </p:nvSpPr>
        <p:spPr>
          <a:xfrm>
            <a:off x="684923" y="7400816"/>
            <a:ext cx="8942088" cy="235278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800" dirty="0"/>
              <a:t>Point-Radius Method</a:t>
            </a:r>
          </a:p>
          <a:p>
            <a:r>
              <a:rPr sz="4800" dirty="0"/>
              <a:t>38.5468, -121.7469</a:t>
            </a:r>
          </a:p>
          <a:p>
            <a:pPr>
              <a:defRPr>
                <a:solidFill>
                  <a:schemeClr val="accent5"/>
                </a:solidFill>
              </a:defRPr>
            </a:pPr>
            <a:r>
              <a:rPr sz="4800" dirty="0"/>
              <a:t>Uncertainty radius: 8325 meters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4-06-25 at 2.03.17 PM.png" descr="Screen Shot 2014-06-25 at 2.03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644" y="2368232"/>
            <a:ext cx="10574974" cy="6313227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246" name="Extent of locality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rPr dirty="0"/>
              <a:t>Extent of locality uncertainty</a:t>
            </a:r>
          </a:p>
        </p:txBody>
      </p:sp>
      <p:sp>
        <p:nvSpPr>
          <p:cNvPr id="247" name="“Davis, Yolo County, CA”"/>
          <p:cNvSpPr txBox="1"/>
          <p:nvPr/>
        </p:nvSpPr>
        <p:spPr>
          <a:xfrm>
            <a:off x="5161690" y="2013193"/>
            <a:ext cx="7016882" cy="875457"/>
          </a:xfrm>
          <a:prstGeom prst="rect">
            <a:avLst/>
          </a:prstGeom>
          <a:solidFill>
            <a:srgbClr val="DCDEE0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 dirty="0"/>
              <a:t>“Davis, Yolo County, CA”</a:t>
            </a:r>
          </a:p>
        </p:txBody>
      </p:sp>
      <p:sp>
        <p:nvSpPr>
          <p:cNvPr id="248" name="Shape Method"/>
          <p:cNvSpPr txBox="1"/>
          <p:nvPr/>
        </p:nvSpPr>
        <p:spPr>
          <a:xfrm>
            <a:off x="6477459" y="8562336"/>
            <a:ext cx="4349485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800" dirty="0"/>
              <a:t>Shape Method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4335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172" name="Screen Shot 2015-07-16 at 9.59.41 AM.png" descr="Screen Shot 2015-07-16 at 9.59.4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191" y="2262752"/>
            <a:ext cx="5267569" cy="7149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4335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53" name="A numerical description of a…"/>
          <p:cNvSpPr txBox="1"/>
          <p:nvPr/>
        </p:nvSpPr>
        <p:spPr>
          <a:xfrm>
            <a:off x="3662883" y="2823887"/>
            <a:ext cx="10014497" cy="198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/>
            </a:pPr>
            <a:r>
              <a:rPr sz="6000"/>
              <a:t>A numerical description of a </a:t>
            </a:r>
          </a:p>
          <a:p>
            <a:pPr>
              <a:defRPr sz="4500"/>
            </a:pPr>
            <a:r>
              <a:rPr sz="6000"/>
              <a:t>place that can be mapped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4335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56" name="A numerical description of a…"/>
          <p:cNvSpPr txBox="1"/>
          <p:nvPr/>
        </p:nvSpPr>
        <p:spPr>
          <a:xfrm>
            <a:off x="3662883" y="2823887"/>
            <a:ext cx="10014497" cy="198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/>
            </a:pPr>
            <a:r>
              <a:rPr sz="6000"/>
              <a:t>A numerical description of a </a:t>
            </a:r>
          </a:p>
          <a:p>
            <a:pPr>
              <a:defRPr sz="4500"/>
            </a:pPr>
            <a:r>
              <a:rPr sz="6000"/>
              <a:t>place that can be mapped</a:t>
            </a:r>
          </a:p>
        </p:txBody>
      </p:sp>
      <p:sp>
        <p:nvSpPr>
          <p:cNvPr id="257" name="and that describes the spatial…"/>
          <p:cNvSpPr txBox="1"/>
          <p:nvPr/>
        </p:nvSpPr>
        <p:spPr>
          <a:xfrm>
            <a:off x="-164287" y="5773197"/>
            <a:ext cx="17668836" cy="198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/>
            </a:pPr>
            <a:r>
              <a:rPr sz="6000" dirty="0"/>
              <a:t>and that describes the spatial </a:t>
            </a:r>
          </a:p>
          <a:p>
            <a:pPr>
              <a:defRPr sz="4500"/>
            </a:pPr>
            <a:r>
              <a:rPr sz="6000" dirty="0"/>
              <a:t>extent of a locality and its associated uncertainties 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What is an ideal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4335">
              <a:defRPr sz="6719"/>
            </a:pPr>
            <a:r>
              <a:t>What is an </a:t>
            </a:r>
            <a:r>
              <a:rPr b="1" i="1">
                <a:latin typeface="Helvetica"/>
                <a:ea typeface="Helvetica"/>
                <a:cs typeface="Helvetica"/>
                <a:sym typeface="Helvetica"/>
              </a:rPr>
              <a:t>ideal</a:t>
            </a:r>
            <a:r>
              <a:t> georeference?</a:t>
            </a:r>
          </a:p>
        </p:txBody>
      </p:sp>
      <p:sp>
        <p:nvSpPr>
          <p:cNvPr id="260" name="A numerical description of a…"/>
          <p:cNvSpPr txBox="1"/>
          <p:nvPr/>
        </p:nvSpPr>
        <p:spPr>
          <a:xfrm>
            <a:off x="3662883" y="2823887"/>
            <a:ext cx="10014497" cy="198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/>
            </a:pPr>
            <a:r>
              <a:rPr sz="6000"/>
              <a:t>A numerical description of a </a:t>
            </a:r>
          </a:p>
          <a:p>
            <a:pPr>
              <a:defRPr sz="4500"/>
            </a:pPr>
            <a:r>
              <a:rPr sz="6000"/>
              <a:t>place that can be mapped</a:t>
            </a:r>
          </a:p>
        </p:txBody>
      </p:sp>
      <p:sp>
        <p:nvSpPr>
          <p:cNvPr id="261" name="and that describes the spatial…"/>
          <p:cNvSpPr txBox="1"/>
          <p:nvPr/>
        </p:nvSpPr>
        <p:spPr>
          <a:xfrm>
            <a:off x="-164287" y="5773197"/>
            <a:ext cx="17668836" cy="1983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/>
            </a:pPr>
            <a:r>
              <a:rPr sz="6000"/>
              <a:t>and that describes the spatial </a:t>
            </a:r>
          </a:p>
          <a:p>
            <a:pPr>
              <a:defRPr sz="4500"/>
            </a:pPr>
            <a:r>
              <a:rPr sz="6000"/>
              <a:t>extent of a locality and its associated uncertainties </a:t>
            </a:r>
          </a:p>
        </p:txBody>
      </p:sp>
      <p:sp>
        <p:nvSpPr>
          <p:cNvPr id="262" name="as well as possible"/>
          <p:cNvSpPr txBox="1"/>
          <p:nvPr/>
        </p:nvSpPr>
        <p:spPr>
          <a:xfrm>
            <a:off x="5351646" y="8726961"/>
            <a:ext cx="6636970" cy="10601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4500"/>
            </a:lvl1pPr>
          </a:lstStyle>
          <a:p>
            <a:r>
              <a:rPr sz="6000" dirty="0"/>
              <a:t>as well as possible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How to do i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do it?</a:t>
            </a:r>
          </a:p>
        </p:txBody>
      </p:sp>
      <p:pic>
        <p:nvPicPr>
          <p:cNvPr id="265" name="maps.jpg" descr="map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650" y="5217525"/>
            <a:ext cx="6859136" cy="4159557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266" name="Paper Maps…"/>
          <p:cNvSpPr txBox="1"/>
          <p:nvPr/>
        </p:nvSpPr>
        <p:spPr>
          <a:xfrm>
            <a:off x="428516" y="2066682"/>
            <a:ext cx="9127860" cy="30914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4800" dirty="0"/>
              <a:t>Paper Maps</a:t>
            </a:r>
          </a:p>
          <a:p>
            <a:pPr marL="592696" indent="-592696" algn="l">
              <a:buSzPct val="75000"/>
              <a:buChar char="•"/>
            </a:pPr>
            <a:r>
              <a:rPr sz="4800" dirty="0"/>
              <a:t>Time-consuming</a:t>
            </a:r>
          </a:p>
          <a:p>
            <a:pPr marL="592696" indent="-592696" algn="l">
              <a:buSzPct val="75000"/>
              <a:buChar char="•"/>
            </a:pPr>
            <a:r>
              <a:rPr sz="4800" dirty="0"/>
              <a:t>Good quality paper</a:t>
            </a:r>
            <a:r>
              <a:rPr lang="en-US" sz="4800" dirty="0"/>
              <a:t> </a:t>
            </a:r>
            <a:r>
              <a:rPr sz="4800" dirty="0"/>
              <a:t>maps may be hard to find </a:t>
            </a:r>
          </a:p>
        </p:txBody>
      </p:sp>
      <p:pic>
        <p:nvPicPr>
          <p:cNvPr id="267" name="computer.png" descr="compu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599" y="2686934"/>
            <a:ext cx="5719483" cy="3747453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Internet Resources"/>
          <p:cNvSpPr txBox="1"/>
          <p:nvPr/>
        </p:nvSpPr>
        <p:spPr>
          <a:xfrm>
            <a:off x="11163128" y="6803884"/>
            <a:ext cx="5720052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4800" dirty="0"/>
              <a:t>Internet Resources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logo.png" descr="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321" y="-10536"/>
            <a:ext cx="8345620" cy="2503688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www.museum.tulane.edu/geolocate/"/>
          <p:cNvSpPr txBox="1"/>
          <p:nvPr/>
        </p:nvSpPr>
        <p:spPr>
          <a:xfrm>
            <a:off x="4470115" y="2179206"/>
            <a:ext cx="8220736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4800" dirty="0">
                <a:hlinkClick r:id="rId3"/>
              </a:rPr>
              <a:t>https://www.geo-locate.org/</a:t>
            </a:r>
            <a:endParaRPr sz="4800" dirty="0"/>
          </a:p>
        </p:txBody>
      </p:sp>
      <p:sp>
        <p:nvSpPr>
          <p:cNvPr id="272" name="Software services for georeferencing of natural history collection data…"/>
          <p:cNvSpPr txBox="1"/>
          <p:nvPr/>
        </p:nvSpPr>
        <p:spPr>
          <a:xfrm>
            <a:off x="669141" y="3820506"/>
            <a:ext cx="7417024" cy="5307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Software services for georeferencing of natural history collection data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Automated georeferencing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Verification and correction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Multi-lingual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Interoperability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Training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Uncertainty determination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Batch processing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Collaborative georeferencing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/>
              <a:t>Geographic visualization</a:t>
            </a:r>
          </a:p>
          <a:p>
            <a:pPr marL="571500" indent="-571500" algn="l">
              <a:buFont typeface="Arial" panose="020B0604020202020204" pitchFamily="34" charset="0"/>
              <a:buChar char="•"/>
              <a:defRPr sz="3000"/>
            </a:pPr>
            <a:r>
              <a:rPr sz="2800" dirty="0" err="1"/>
              <a:t>Kml</a:t>
            </a:r>
            <a:r>
              <a:rPr sz="2800" dirty="0"/>
              <a:t> export</a:t>
            </a:r>
          </a:p>
        </p:txBody>
      </p:sp>
      <p:pic>
        <p:nvPicPr>
          <p:cNvPr id="273" name="image23.png" descr="image2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961" y="3663677"/>
            <a:ext cx="4995916" cy="4617054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274" name="geolocatescreenshot" descr="geolocatescreensho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6158" y="5304933"/>
            <a:ext cx="5128263" cy="4173126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eoLocate Work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GeoLocate</a:t>
            </a:r>
            <a:r>
              <a:rPr dirty="0"/>
              <a:t> Workflow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75C272-18D0-734D-A1F8-C1A3DF10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634" y="2223246"/>
            <a:ext cx="8596180" cy="721584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9E6E2D-777D-1847-B9DE-FFA2BB6A1892}"/>
              </a:ext>
            </a:extLst>
          </p:cNvPr>
          <p:cNvGrpSpPr/>
          <p:nvPr/>
        </p:nvGrpSpPr>
        <p:grpSpPr>
          <a:xfrm>
            <a:off x="2663779" y="449494"/>
            <a:ext cx="12012705" cy="9009529"/>
            <a:chOff x="2663779" y="449494"/>
            <a:chExt cx="12012705" cy="9009529"/>
          </a:xfrm>
        </p:grpSpPr>
        <p:pic>
          <p:nvPicPr>
            <p:cNvPr id="2" name="image28.png" descr="image28.png">
              <a:extLst>
                <a:ext uri="{FF2B5EF4-FFF2-40B4-BE49-F238E27FC236}">
                  <a16:creationId xmlns:a16="http://schemas.microsoft.com/office/drawing/2014/main" id="{3F885022-A59A-B04E-AA2A-1BC56EA0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779" y="449494"/>
              <a:ext cx="12012705" cy="900952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C:\Users\nelson\Desktop\Untitled.png" descr="C:\Users\nelson\Desktop\Untitled.png">
              <a:extLst>
                <a:ext uri="{FF2B5EF4-FFF2-40B4-BE49-F238E27FC236}">
                  <a16:creationId xmlns:a16="http://schemas.microsoft.com/office/drawing/2014/main" id="{1E4C4765-7930-CA47-8AC0-3AB111D5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902" y="3790117"/>
              <a:ext cx="4073827" cy="2293491"/>
            </a:xfrm>
            <a:prstGeom prst="rect">
              <a:avLst/>
            </a:prstGeom>
            <a:ln w="12700">
              <a:miter lim="400000"/>
            </a:ln>
            <a:effectLst>
              <a:outerShdw blurRad="889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Shape">
            <a:extLst>
              <a:ext uri="{FF2B5EF4-FFF2-40B4-BE49-F238E27FC236}">
                <a16:creationId xmlns:a16="http://schemas.microsoft.com/office/drawing/2014/main" id="{2F27F6EA-B0B7-9C4E-8904-86C982FEFEC8}"/>
              </a:ext>
            </a:extLst>
          </p:cNvPr>
          <p:cNvSpPr/>
          <p:nvPr/>
        </p:nvSpPr>
        <p:spPr>
          <a:xfrm rot="1739220">
            <a:off x="3963863" y="6377101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A31E951-FEF0-6A44-8EE1-D01935AC1BC9}"/>
              </a:ext>
            </a:extLst>
          </p:cNvPr>
          <p:cNvSpPr/>
          <p:nvPr/>
        </p:nvSpPr>
        <p:spPr>
          <a:xfrm rot="16200000">
            <a:off x="6890736" y="8253383"/>
            <a:ext cx="512785" cy="1053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8648654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9E6E2D-777D-1847-B9DE-FFA2BB6A1892}"/>
              </a:ext>
            </a:extLst>
          </p:cNvPr>
          <p:cNvGrpSpPr/>
          <p:nvPr/>
        </p:nvGrpSpPr>
        <p:grpSpPr>
          <a:xfrm>
            <a:off x="2663779" y="449494"/>
            <a:ext cx="12012705" cy="9009529"/>
            <a:chOff x="2663779" y="449494"/>
            <a:chExt cx="12012705" cy="9009529"/>
          </a:xfrm>
        </p:grpSpPr>
        <p:pic>
          <p:nvPicPr>
            <p:cNvPr id="2" name="image28.png" descr="image28.png">
              <a:extLst>
                <a:ext uri="{FF2B5EF4-FFF2-40B4-BE49-F238E27FC236}">
                  <a16:creationId xmlns:a16="http://schemas.microsoft.com/office/drawing/2014/main" id="{3F885022-A59A-B04E-AA2A-1BC56EA0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779" y="449494"/>
              <a:ext cx="12012705" cy="900952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C:\Users\nelson\Desktop\Untitled.png" descr="C:\Users\nelson\Desktop\Untitled.png">
              <a:extLst>
                <a:ext uri="{FF2B5EF4-FFF2-40B4-BE49-F238E27FC236}">
                  <a16:creationId xmlns:a16="http://schemas.microsoft.com/office/drawing/2014/main" id="{1E4C4765-7930-CA47-8AC0-3AB111D5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902" y="3790117"/>
              <a:ext cx="4073827" cy="2293491"/>
            </a:xfrm>
            <a:prstGeom prst="rect">
              <a:avLst/>
            </a:prstGeom>
            <a:ln w="12700">
              <a:miter lim="400000"/>
            </a:ln>
            <a:effectLst>
              <a:outerShdw blurRad="889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Shape">
            <a:extLst>
              <a:ext uri="{FF2B5EF4-FFF2-40B4-BE49-F238E27FC236}">
                <a16:creationId xmlns:a16="http://schemas.microsoft.com/office/drawing/2014/main" id="{2F27F6EA-B0B7-9C4E-8904-86C982FEFEC8}"/>
              </a:ext>
            </a:extLst>
          </p:cNvPr>
          <p:cNvSpPr/>
          <p:nvPr/>
        </p:nvSpPr>
        <p:spPr>
          <a:xfrm rot="1739220">
            <a:off x="3963863" y="6377101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09EC89-C5BE-C249-81F2-8F9FFA539D58}"/>
              </a:ext>
            </a:extLst>
          </p:cNvPr>
          <p:cNvSpPr/>
          <p:nvPr/>
        </p:nvSpPr>
        <p:spPr>
          <a:xfrm>
            <a:off x="5002306" y="7763435"/>
            <a:ext cx="3585882" cy="358589"/>
          </a:xfrm>
          <a:prstGeom prst="rect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935209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9E6E2D-777D-1847-B9DE-FFA2BB6A1892}"/>
              </a:ext>
            </a:extLst>
          </p:cNvPr>
          <p:cNvGrpSpPr/>
          <p:nvPr/>
        </p:nvGrpSpPr>
        <p:grpSpPr>
          <a:xfrm>
            <a:off x="2663779" y="449494"/>
            <a:ext cx="12012705" cy="9009529"/>
            <a:chOff x="2663779" y="449494"/>
            <a:chExt cx="12012705" cy="9009529"/>
          </a:xfrm>
        </p:grpSpPr>
        <p:pic>
          <p:nvPicPr>
            <p:cNvPr id="2" name="image28.png" descr="image28.png">
              <a:extLst>
                <a:ext uri="{FF2B5EF4-FFF2-40B4-BE49-F238E27FC236}">
                  <a16:creationId xmlns:a16="http://schemas.microsoft.com/office/drawing/2014/main" id="{3F885022-A59A-B04E-AA2A-1BC56EA0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3779" y="449494"/>
              <a:ext cx="12012705" cy="900952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C:\Users\nelson\Desktop\Untitled.png" descr="C:\Users\nelson\Desktop\Untitled.png">
              <a:extLst>
                <a:ext uri="{FF2B5EF4-FFF2-40B4-BE49-F238E27FC236}">
                  <a16:creationId xmlns:a16="http://schemas.microsoft.com/office/drawing/2014/main" id="{1E4C4765-7930-CA47-8AC0-3AB111D5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2902" y="3790117"/>
              <a:ext cx="4073827" cy="2293491"/>
            </a:xfrm>
            <a:prstGeom prst="rect">
              <a:avLst/>
            </a:prstGeom>
            <a:ln w="12700">
              <a:miter lim="400000"/>
            </a:ln>
            <a:effectLst>
              <a:outerShdw blurRad="889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Shape">
            <a:extLst>
              <a:ext uri="{FF2B5EF4-FFF2-40B4-BE49-F238E27FC236}">
                <a16:creationId xmlns:a16="http://schemas.microsoft.com/office/drawing/2014/main" id="{2F27F6EA-B0B7-9C4E-8904-86C982FEFEC8}"/>
              </a:ext>
            </a:extLst>
          </p:cNvPr>
          <p:cNvSpPr/>
          <p:nvPr/>
        </p:nvSpPr>
        <p:spPr>
          <a:xfrm rot="16200000">
            <a:off x="13484382" y="783126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5" name="Shape">
            <a:extLst>
              <a:ext uri="{FF2B5EF4-FFF2-40B4-BE49-F238E27FC236}">
                <a16:creationId xmlns:a16="http://schemas.microsoft.com/office/drawing/2014/main" id="{6A31E951-FEF0-6A44-8EE1-D01935AC1BC9}"/>
              </a:ext>
            </a:extLst>
          </p:cNvPr>
          <p:cNvSpPr/>
          <p:nvPr/>
        </p:nvSpPr>
        <p:spPr>
          <a:xfrm rot="16200000">
            <a:off x="13542548" y="1242981"/>
            <a:ext cx="512785" cy="10532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152421735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9E6E2D-777D-1847-B9DE-FFA2BB6A1892}"/>
              </a:ext>
            </a:extLst>
          </p:cNvPr>
          <p:cNvGrpSpPr/>
          <p:nvPr/>
        </p:nvGrpSpPr>
        <p:grpSpPr>
          <a:xfrm>
            <a:off x="2663779" y="449494"/>
            <a:ext cx="12012705" cy="9009529"/>
            <a:chOff x="2663779" y="449494"/>
            <a:chExt cx="12012705" cy="9009529"/>
          </a:xfrm>
        </p:grpSpPr>
        <p:pic>
          <p:nvPicPr>
            <p:cNvPr id="2" name="image28.png" descr="image28.png">
              <a:extLst>
                <a:ext uri="{FF2B5EF4-FFF2-40B4-BE49-F238E27FC236}">
                  <a16:creationId xmlns:a16="http://schemas.microsoft.com/office/drawing/2014/main" id="{3F885022-A59A-B04E-AA2A-1BC56EA0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3779" y="449494"/>
              <a:ext cx="12012705" cy="900952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3" name="C:\Users\nelson\Desktop\Untitled.png" descr="C:\Users\nelson\Desktop\Untitled.png">
              <a:extLst>
                <a:ext uri="{FF2B5EF4-FFF2-40B4-BE49-F238E27FC236}">
                  <a16:creationId xmlns:a16="http://schemas.microsoft.com/office/drawing/2014/main" id="{1E4C4765-7930-CA47-8AC0-3AB111D5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2902" y="3790117"/>
              <a:ext cx="4073827" cy="2293491"/>
            </a:xfrm>
            <a:prstGeom prst="rect">
              <a:avLst/>
            </a:prstGeom>
            <a:ln w="12700">
              <a:miter lim="400000"/>
            </a:ln>
            <a:effectLst>
              <a:outerShdw blurRad="88900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4" name="Shape">
            <a:extLst>
              <a:ext uri="{FF2B5EF4-FFF2-40B4-BE49-F238E27FC236}">
                <a16:creationId xmlns:a16="http://schemas.microsoft.com/office/drawing/2014/main" id="{2F27F6EA-B0B7-9C4E-8904-86C982FEFEC8}"/>
              </a:ext>
            </a:extLst>
          </p:cNvPr>
          <p:cNvSpPr/>
          <p:nvPr/>
        </p:nvSpPr>
        <p:spPr>
          <a:xfrm rot="4408453">
            <a:off x="7155298" y="4566232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31725853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pic>
        <p:nvPicPr>
          <p:cNvPr id="5" name="Screen Shot 2015-07-16 at 9.59.41 AM.png" descr="Screen Shot 2015-07-16 at 9.59.41 AM.png">
            <a:extLst>
              <a:ext uri="{FF2B5EF4-FFF2-40B4-BE49-F238E27FC236}">
                <a16:creationId xmlns:a16="http://schemas.microsoft.com/office/drawing/2014/main" id="{F7FA044A-2C2A-B249-86B0-E8ACE47B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191" y="2262752"/>
            <a:ext cx="5267569" cy="7149885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pecies: Polypodium californicum…"/>
          <p:cNvSpPr txBox="1">
            <a:spLocks noGrp="1"/>
          </p:cNvSpPr>
          <p:nvPr>
            <p:ph type="body" sz="quarter" idx="1"/>
          </p:nvPr>
        </p:nvSpPr>
        <p:spPr>
          <a:xfrm>
            <a:off x="9527695" y="7170456"/>
            <a:ext cx="6739672" cy="2190521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round/>
          </a:ln>
        </p:spPr>
        <p:txBody>
          <a:bodyPr lIns="60961" tIns="60961" rIns="60961" bIns="60961" anchor="t">
            <a:normAutofit/>
          </a:bodyPr>
          <a:lstStyle/>
          <a:p>
            <a:pPr marL="0" indent="0" algn="ctr" defTabSz="609630">
              <a:lnSpc>
                <a:spcPct val="80000"/>
              </a:lnSpc>
              <a:spcBef>
                <a:spcPts val="667"/>
              </a:spcBef>
              <a:buSzTx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Species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0" i="1" dirty="0"/>
              <a:t>Polypodium </a:t>
            </a:r>
            <a:r>
              <a:rPr b="0" i="1" dirty="0" err="1"/>
              <a:t>californicum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indent="0" algn="ctr" defTabSz="609630">
              <a:lnSpc>
                <a:spcPct val="80000"/>
              </a:lnSpc>
              <a:spcBef>
                <a:spcPts val="667"/>
              </a:spcBef>
              <a:buSzTx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State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: CA </a:t>
            </a:r>
          </a:p>
          <a:p>
            <a:pPr marL="0" indent="0" algn="ctr" defTabSz="609630">
              <a:lnSpc>
                <a:spcPct val="80000"/>
              </a:lnSpc>
              <a:spcBef>
                <a:spcPts val="667"/>
              </a:spcBef>
              <a:buSzTx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County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: Marin </a:t>
            </a:r>
          </a:p>
          <a:p>
            <a:pPr marL="0" indent="0" algn="ctr" defTabSz="609630">
              <a:lnSpc>
                <a:spcPct val="80000"/>
              </a:lnSpc>
              <a:spcBef>
                <a:spcPts val="667"/>
              </a:spcBef>
              <a:buSzTx/>
              <a:buNone/>
              <a:defRPr sz="22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Locality</a:t>
            </a:r>
            <a:r>
              <a:rPr b="0" dirty="0">
                <a:latin typeface="Calibri"/>
                <a:ea typeface="Calibri"/>
                <a:cs typeface="Calibri"/>
                <a:sym typeface="Calibri"/>
              </a:rPr>
              <a:t>: Marin Municipal Water District Lands: Mount Tamalpais. Middle Peak Rd. culvert RT-3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">
            <a:extLst>
              <a:ext uri="{FF2B5EF4-FFF2-40B4-BE49-F238E27FC236}">
                <a16:creationId xmlns:a16="http://schemas.microsoft.com/office/drawing/2014/main" id="{5AE8B13C-B272-FF46-A92D-89042E6A4EEB}"/>
              </a:ext>
            </a:extLst>
          </p:cNvPr>
          <p:cNvGrpSpPr/>
          <p:nvPr/>
        </p:nvGrpSpPr>
        <p:grpSpPr>
          <a:xfrm>
            <a:off x="2429435" y="582706"/>
            <a:ext cx="12481392" cy="8588189"/>
            <a:chOff x="0" y="3"/>
            <a:chExt cx="13004799" cy="9753601"/>
          </a:xfrm>
        </p:grpSpPr>
        <p:pic>
          <p:nvPicPr>
            <p:cNvPr id="3" name="image32.png" descr="image32.png">
              <a:extLst>
                <a:ext uri="{FF2B5EF4-FFF2-40B4-BE49-F238E27FC236}">
                  <a16:creationId xmlns:a16="http://schemas.microsoft.com/office/drawing/2014/main" id="{E37B25E0-B159-CC48-960B-44F2850B3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3"/>
              <a:ext cx="13004800" cy="66525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" name="image33.png" descr="image33.png">
              <a:extLst>
                <a:ext uri="{FF2B5EF4-FFF2-40B4-BE49-F238E27FC236}">
                  <a16:creationId xmlns:a16="http://schemas.microsoft.com/office/drawing/2014/main" id="{6D69BC77-D10F-444A-9CDB-E1640DE4B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1036"/>
            <a:stretch>
              <a:fillRect/>
            </a:stretch>
          </p:blipFill>
          <p:spPr>
            <a:xfrm>
              <a:off x="1" y="5846674"/>
              <a:ext cx="13004799" cy="3906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Batch Georeferencing">
            <a:extLst>
              <a:ext uri="{FF2B5EF4-FFF2-40B4-BE49-F238E27FC236}">
                <a16:creationId xmlns:a16="http://schemas.microsoft.com/office/drawing/2014/main" id="{408A7627-A7CC-E344-AD8E-682BAA769E4C}"/>
              </a:ext>
            </a:extLst>
          </p:cNvPr>
          <p:cNvSpPr txBox="1"/>
          <p:nvPr/>
        </p:nvSpPr>
        <p:spPr>
          <a:xfrm>
            <a:off x="2680243" y="0"/>
            <a:ext cx="11979779" cy="1573212"/>
          </a:xfrm>
          <a:prstGeom prst="rect">
            <a:avLst/>
          </a:prstGeom>
          <a:solidFill>
            <a:srgbClr val="DCDEE0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7000"/>
            </a:lvl1pPr>
          </a:lstStyle>
          <a:p>
            <a:r>
              <a:rPr sz="9334" dirty="0"/>
              <a:t>Batch Georeferencing</a:t>
            </a:r>
          </a:p>
        </p:txBody>
      </p:sp>
      <p:sp>
        <p:nvSpPr>
          <p:cNvPr id="6" name="Shape">
            <a:extLst>
              <a:ext uri="{FF2B5EF4-FFF2-40B4-BE49-F238E27FC236}">
                <a16:creationId xmlns:a16="http://schemas.microsoft.com/office/drawing/2014/main" id="{884CFA39-2608-284A-A44A-61F2562432CC}"/>
              </a:ext>
            </a:extLst>
          </p:cNvPr>
          <p:cNvSpPr/>
          <p:nvPr/>
        </p:nvSpPr>
        <p:spPr>
          <a:xfrm rot="4408453">
            <a:off x="8195204" y="5785432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  <p:sp>
        <p:nvSpPr>
          <p:cNvPr id="7" name="Shape">
            <a:extLst>
              <a:ext uri="{FF2B5EF4-FFF2-40B4-BE49-F238E27FC236}">
                <a16:creationId xmlns:a16="http://schemas.microsoft.com/office/drawing/2014/main" id="{730C25B5-85BA-D943-A24E-3942E85E6BCC}"/>
              </a:ext>
            </a:extLst>
          </p:cNvPr>
          <p:cNvSpPr/>
          <p:nvPr/>
        </p:nvSpPr>
        <p:spPr>
          <a:xfrm rot="4408453">
            <a:off x="9100639" y="7945926"/>
            <a:ext cx="526647" cy="1025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0000"/>
          </a:solidFill>
          <a:ln w="25400">
            <a:solidFill>
              <a:srgbClr val="000000"/>
            </a:solidFill>
          </a:ln>
        </p:spPr>
        <p:txBody>
          <a:bodyPr lIns="86700" tIns="86700" rIns="86700" bIns="86700" anchor="ctr"/>
          <a:lstStyle/>
          <a:p>
            <a:pPr defTabSz="86703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76914316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Ma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Google Maps</a:t>
            </a:r>
          </a:p>
        </p:txBody>
      </p:sp>
      <p:sp>
        <p:nvSpPr>
          <p:cNvPr id="385" name="Search and directions…"/>
          <p:cNvSpPr txBox="1">
            <a:spLocks noGrp="1"/>
          </p:cNvSpPr>
          <p:nvPr>
            <p:ph type="body" idx="1"/>
          </p:nvPr>
        </p:nvSpPr>
        <p:spPr>
          <a:xfrm>
            <a:off x="335022" y="2635624"/>
            <a:ext cx="10353111" cy="679795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497864" indent="-497864" defTabSz="654335">
              <a:spcBef>
                <a:spcPts val="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Search and directions</a:t>
            </a:r>
          </a:p>
          <a:p>
            <a:pPr marL="995728" lvl="1" indent="-497864" defTabSz="654335">
              <a:spcBef>
                <a:spcPts val="0"/>
              </a:spcBef>
              <a:defRPr sz="3024"/>
            </a:pPr>
            <a:r>
              <a:rPr dirty="0"/>
              <a:t>Free text search</a:t>
            </a:r>
          </a:p>
          <a:p>
            <a:pPr marL="995728" lvl="1" indent="-497864" defTabSz="654335">
              <a:spcBef>
                <a:spcPts val="0"/>
              </a:spcBef>
              <a:defRPr sz="3024"/>
            </a:pPr>
            <a:r>
              <a:rPr dirty="0"/>
              <a:t>Directions for traveling by car, bike, public transportation, or foot</a:t>
            </a:r>
          </a:p>
          <a:p>
            <a:pPr marL="995728" lvl="1" indent="-497864" defTabSz="654335">
              <a:spcBef>
                <a:spcPts val="0"/>
              </a:spcBef>
              <a:defRPr sz="3024"/>
            </a:pPr>
            <a:r>
              <a:rPr dirty="0"/>
              <a:t>Data compiled from different sources</a:t>
            </a:r>
          </a:p>
          <a:p>
            <a:pPr marL="497864" indent="-497864" defTabSz="654335">
              <a:spcBef>
                <a:spcPts val="0"/>
              </a:spcBef>
              <a:defRPr sz="3024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Maps</a:t>
            </a:r>
          </a:p>
          <a:p>
            <a:pPr marL="995728" lvl="1" indent="-497864" defTabSz="654335">
              <a:spcBef>
                <a:spcPts val="0"/>
              </a:spcBef>
              <a:defRPr sz="3024"/>
            </a:pPr>
            <a:r>
              <a:rPr dirty="0"/>
              <a:t>Views: map, satellite, terrain, Google Street View</a:t>
            </a:r>
          </a:p>
          <a:p>
            <a:pPr marL="995728" lvl="1" indent="-497864" defTabSz="654335">
              <a:spcBef>
                <a:spcPts val="0"/>
              </a:spcBef>
              <a:defRPr sz="3024"/>
            </a:pPr>
            <a:r>
              <a:rPr dirty="0"/>
              <a:t>Sources of maps indicated at bottom </a:t>
            </a:r>
          </a:p>
        </p:txBody>
      </p:sp>
      <p:pic>
        <p:nvPicPr>
          <p:cNvPr id="386" name="image36.png" descr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059" y="3040928"/>
            <a:ext cx="3882139" cy="5176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alling Rai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Falling Rain</a:t>
            </a:r>
          </a:p>
        </p:txBody>
      </p:sp>
      <p:sp>
        <p:nvSpPr>
          <p:cNvPr id="389" name="Worldwide gazetteer for cities and towns…"/>
          <p:cNvSpPr txBox="1">
            <a:spLocks noGrp="1"/>
          </p:cNvSpPr>
          <p:nvPr>
            <p:ph type="body" sz="half" idx="1"/>
          </p:nvPr>
        </p:nvSpPr>
        <p:spPr>
          <a:xfrm>
            <a:off x="254008" y="3065928"/>
            <a:ext cx="7348410" cy="7170435"/>
          </a:xfrm>
          <a:prstGeom prst="rect">
            <a:avLst/>
          </a:prstGeom>
        </p:spPr>
        <p:txBody>
          <a:bodyPr anchor="t"/>
          <a:lstStyle/>
          <a:p>
            <a:pPr marL="438594" indent="-438594" defTabSz="576439">
              <a:spcBef>
                <a:spcPts val="0"/>
              </a:spcBef>
              <a:defRPr sz="2664"/>
            </a:pPr>
            <a:r>
              <a:rPr dirty="0"/>
              <a:t>Worldwide gazetteer for cities and towns</a:t>
            </a:r>
          </a:p>
          <a:p>
            <a:pPr marL="438594" indent="-438594" defTabSz="576439">
              <a:spcBef>
                <a:spcPts val="0"/>
              </a:spcBef>
              <a:defRPr sz="2664"/>
            </a:pPr>
            <a:r>
              <a:rPr dirty="0"/>
              <a:t>Great for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hard to find localities, especially outside US</a:t>
            </a:r>
          </a:p>
          <a:p>
            <a:pPr marL="877189" lvl="1" indent="-438594" defTabSz="576439">
              <a:spcBef>
                <a:spcPts val="0"/>
              </a:spcBef>
              <a:defRPr sz="2664"/>
            </a:pPr>
            <a:r>
              <a:rPr dirty="0"/>
              <a:t>No search</a:t>
            </a:r>
          </a:p>
          <a:p>
            <a:pPr marL="877189" lvl="1" indent="-438594" defTabSz="576439">
              <a:spcBef>
                <a:spcPts val="0"/>
              </a:spcBef>
              <a:defRPr sz="2664"/>
            </a:pPr>
            <a:r>
              <a:rPr dirty="0"/>
              <a:t>Provides hierarchy, alternative names, too maps, altitude, weather information, and location of nearby towns</a:t>
            </a:r>
          </a:p>
          <a:p>
            <a:pPr marL="877189" lvl="1" indent="-438594" defTabSz="576439">
              <a:spcBef>
                <a:spcPts val="0"/>
              </a:spcBef>
              <a:defRPr sz="2664"/>
            </a:pPr>
            <a:r>
              <a:rPr dirty="0"/>
              <a:t>Example: </a:t>
            </a:r>
            <a:r>
              <a:rPr dirty="0" err="1"/>
              <a:t>Qaryeh</a:t>
            </a:r>
            <a:r>
              <a:rPr dirty="0"/>
              <a:t>-ye </a:t>
            </a:r>
            <a:r>
              <a:rPr dirty="0" err="1"/>
              <a:t>Gol’alam</a:t>
            </a:r>
            <a:r>
              <a:rPr dirty="0"/>
              <a:t>, </a:t>
            </a:r>
            <a:r>
              <a:rPr dirty="0" err="1"/>
              <a:t>Velayat</a:t>
            </a:r>
            <a:r>
              <a:rPr dirty="0"/>
              <a:t>-e </a:t>
            </a:r>
            <a:r>
              <a:rPr dirty="0" err="1"/>
              <a:t>Lowgar</a:t>
            </a:r>
            <a:r>
              <a:rPr dirty="0"/>
              <a:t>, AF</a:t>
            </a:r>
          </a:p>
        </p:txBody>
      </p:sp>
      <p:pic>
        <p:nvPicPr>
          <p:cNvPr id="390" name="Falling Rain.png" descr="Falling R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889" y="2093045"/>
            <a:ext cx="7631374" cy="7015794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www.fallingrain.com"/>
          <p:cNvSpPr txBox="1"/>
          <p:nvPr/>
        </p:nvSpPr>
        <p:spPr>
          <a:xfrm>
            <a:off x="10562451" y="8644687"/>
            <a:ext cx="5681580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4"/>
              </a:defRPr>
            </a:lvl1pPr>
          </a:lstStyle>
          <a:p>
            <a:pPr>
              <a:defRPr u="none"/>
            </a:pPr>
            <a:r>
              <a:rPr sz="4800" dirty="0" err="1"/>
              <a:t>www.fallingrain.com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etty Thesaurus of Geographic Names (TG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t>Getty Thesaurus of Geographic Names (TGN)</a:t>
            </a:r>
          </a:p>
        </p:txBody>
      </p:sp>
      <p:sp>
        <p:nvSpPr>
          <p:cNvPr id="394" name="Worldwide gazetteer by The Getty…"/>
          <p:cNvSpPr txBox="1">
            <a:spLocks noGrp="1"/>
          </p:cNvSpPr>
          <p:nvPr>
            <p:ph type="body" sz="half" idx="1"/>
          </p:nvPr>
        </p:nvSpPr>
        <p:spPr>
          <a:xfrm>
            <a:off x="298498" y="2929873"/>
            <a:ext cx="7593950" cy="4116386"/>
          </a:xfrm>
          <a:prstGeom prst="rect">
            <a:avLst/>
          </a:prstGeom>
        </p:spPr>
        <p:txBody>
          <a:bodyPr anchor="t"/>
          <a:lstStyle/>
          <a:p>
            <a:pPr marL="450449" indent="-450449" defTabSz="592018">
              <a:spcBef>
                <a:spcPts val="0"/>
              </a:spcBef>
              <a:defRPr sz="2736"/>
            </a:pPr>
            <a:r>
              <a:rPr dirty="0"/>
              <a:t>Worldwide gazetteer by The Getty</a:t>
            </a:r>
          </a:p>
          <a:p>
            <a:pPr marL="450449" indent="-450449" defTabSz="592018">
              <a:spcBef>
                <a:spcPts val="0"/>
              </a:spcBef>
              <a:defRPr sz="2736"/>
            </a:pPr>
            <a:r>
              <a:rPr dirty="0"/>
              <a:t>Useful for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alternative and old names</a:t>
            </a:r>
          </a:p>
          <a:p>
            <a:pPr marL="900898" lvl="1" indent="-450449" defTabSz="592018">
              <a:spcBef>
                <a:spcPts val="0"/>
              </a:spcBef>
              <a:defRPr sz="2736"/>
            </a:pPr>
            <a:r>
              <a:rPr dirty="0"/>
              <a:t>Feature types</a:t>
            </a:r>
          </a:p>
          <a:p>
            <a:pPr marL="900898" lvl="1" indent="-450449" defTabSz="592018">
              <a:spcBef>
                <a:spcPts val="0"/>
              </a:spcBef>
              <a:defRPr sz="2736"/>
            </a:pPr>
            <a:r>
              <a:rPr dirty="0"/>
              <a:t>Geographical hierarchy</a:t>
            </a:r>
          </a:p>
          <a:p>
            <a:pPr marL="900898" lvl="1" indent="-450449" defTabSz="592018">
              <a:spcBef>
                <a:spcPts val="0"/>
              </a:spcBef>
              <a:defRPr sz="2736"/>
            </a:pPr>
            <a:r>
              <a:rPr dirty="0"/>
              <a:t>Degrees-minutes, not coordinates</a:t>
            </a:r>
          </a:p>
          <a:p>
            <a:pPr marL="1351346" lvl="2" indent="-450449" defTabSz="592018">
              <a:spcBef>
                <a:spcPts val="0"/>
              </a:spcBef>
              <a:defRPr sz="2736"/>
            </a:pPr>
            <a:r>
              <a:rPr dirty="0"/>
              <a:t>Use recent name and search in Google Maps</a:t>
            </a:r>
          </a:p>
          <a:p>
            <a:pPr marL="900898" lvl="1" indent="-450449" defTabSz="592018">
              <a:spcBef>
                <a:spcPts val="0"/>
              </a:spcBef>
              <a:defRPr sz="2736"/>
            </a:pPr>
            <a:r>
              <a:rPr dirty="0"/>
              <a:t>Example: New Amsterdam, US</a:t>
            </a:r>
          </a:p>
        </p:txBody>
      </p:sp>
      <p:pic>
        <p:nvPicPr>
          <p:cNvPr id="395" name="Getty.png" descr="Gett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318" y="2517716"/>
            <a:ext cx="6905345" cy="6348328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http://bit.ly/Getty-TGN"/>
          <p:cNvSpPr txBox="1"/>
          <p:nvPr/>
        </p:nvSpPr>
        <p:spPr>
          <a:xfrm>
            <a:off x="10224975" y="8485990"/>
            <a:ext cx="6130421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sz="4800" dirty="0"/>
              <a:t>http://</a:t>
            </a:r>
            <a:r>
              <a:rPr sz="4800" dirty="0" err="1"/>
              <a:t>bit.ly</a:t>
            </a:r>
            <a:r>
              <a:rPr sz="4800" dirty="0"/>
              <a:t>/Getty-TGN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FuzzyG- JRC Fuzzy Gazette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r>
              <a:rPr dirty="0" err="1"/>
              <a:t>FuzzyG</a:t>
            </a:r>
            <a:r>
              <a:rPr dirty="0"/>
              <a:t>- JRC Fuzzy Gazetteer</a:t>
            </a:r>
          </a:p>
        </p:txBody>
      </p:sp>
      <p:sp>
        <p:nvSpPr>
          <p:cNvPr id="399" name="Worldwide gazetteer designed for bad spelling…"/>
          <p:cNvSpPr txBox="1">
            <a:spLocks noGrp="1"/>
          </p:cNvSpPr>
          <p:nvPr>
            <p:ph type="body" sz="half" idx="1"/>
          </p:nvPr>
        </p:nvSpPr>
        <p:spPr>
          <a:xfrm>
            <a:off x="163693" y="2208210"/>
            <a:ext cx="7621117" cy="9262816"/>
          </a:xfrm>
          <a:prstGeom prst="rect">
            <a:avLst/>
          </a:prstGeom>
        </p:spPr>
        <p:txBody>
          <a:bodyPr anchor="t"/>
          <a:lstStyle/>
          <a:p>
            <a:pPr marL="509719" indent="-509719" defTabSz="669916">
              <a:spcBef>
                <a:spcPts val="0"/>
              </a:spcBef>
              <a:defRPr sz="3096"/>
            </a:pPr>
            <a:r>
              <a:rPr dirty="0"/>
              <a:t>Worldwide gazetteer designed for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bad spelling</a:t>
            </a:r>
          </a:p>
          <a:p>
            <a:pPr marL="509719" indent="-509719" defTabSz="669916">
              <a:spcBef>
                <a:spcPts val="0"/>
              </a:spcBef>
              <a:defRPr sz="3096"/>
            </a:pPr>
            <a:r>
              <a:rPr dirty="0"/>
              <a:t>Useful for finding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alternative, doubtful spelling, and old names</a:t>
            </a:r>
          </a:p>
          <a:p>
            <a:pPr marL="1019438" lvl="1" indent="-509719" defTabSz="669916">
              <a:spcBef>
                <a:spcPts val="0"/>
              </a:spcBef>
              <a:defRPr sz="3096"/>
            </a:pPr>
            <a:r>
              <a:rPr dirty="0"/>
              <a:t>Feature types, by continent</a:t>
            </a:r>
          </a:p>
          <a:p>
            <a:pPr marL="1019438" lvl="1" indent="-509719" defTabSz="669916">
              <a:spcBef>
                <a:spcPts val="0"/>
              </a:spcBef>
              <a:defRPr sz="3096"/>
            </a:pPr>
            <a:r>
              <a:rPr dirty="0"/>
              <a:t>Degree-minutes, not coordinates</a:t>
            </a:r>
          </a:p>
          <a:p>
            <a:pPr marL="509719" indent="-509719" defTabSz="669916">
              <a:spcBef>
                <a:spcPts val="0"/>
              </a:spcBef>
              <a:defRPr sz="3096"/>
            </a:pPr>
            <a:r>
              <a:rPr dirty="0"/>
              <a:t>Example: </a:t>
            </a:r>
            <a:r>
              <a:rPr dirty="0" err="1"/>
              <a:t>Narobi</a:t>
            </a:r>
            <a:r>
              <a:rPr dirty="0"/>
              <a:t> instead of Nairobi, Africa</a:t>
            </a:r>
          </a:p>
        </p:txBody>
      </p:sp>
      <p:sp>
        <p:nvSpPr>
          <p:cNvPr id="400" name="http://dma.jrc.it/services/fuzzyg/"/>
          <p:cNvSpPr txBox="1"/>
          <p:nvPr/>
        </p:nvSpPr>
        <p:spPr>
          <a:xfrm>
            <a:off x="8292932" y="10354631"/>
            <a:ext cx="8905219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r>
              <a:rPr sz="4800"/>
              <a:t>http://dma.jrc.it/services/fuzzyg/</a:t>
            </a:r>
          </a:p>
        </p:txBody>
      </p:sp>
      <p:pic>
        <p:nvPicPr>
          <p:cNvPr id="401" name="Picture 1" descr="Picture 1"/>
          <p:cNvPicPr>
            <a:picLocks noChangeAspect="1"/>
          </p:cNvPicPr>
          <p:nvPr/>
        </p:nvPicPr>
        <p:blipFill>
          <a:blip r:embed="rId2"/>
          <a:srcRect r="49649"/>
          <a:stretch>
            <a:fillRect/>
          </a:stretch>
        </p:blipFill>
        <p:spPr>
          <a:xfrm>
            <a:off x="8534400" y="2436159"/>
            <a:ext cx="6253133" cy="4228835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pic>
        <p:nvPicPr>
          <p:cNvPr id="402" name="Picture 1" descr="Picture 1"/>
          <p:cNvPicPr>
            <a:picLocks noChangeAspect="1"/>
          </p:cNvPicPr>
          <p:nvPr/>
        </p:nvPicPr>
        <p:blipFill>
          <a:blip r:embed="rId2"/>
          <a:srcRect l="48298"/>
          <a:stretch>
            <a:fillRect/>
          </a:stretch>
        </p:blipFill>
        <p:spPr>
          <a:xfrm>
            <a:off x="10682727" y="5281505"/>
            <a:ext cx="6260567" cy="4123267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Other tools: Visualizing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Other tools: Visualizing data</a:t>
            </a:r>
          </a:p>
        </p:txBody>
      </p:sp>
      <p:sp>
        <p:nvSpPr>
          <p:cNvPr id="405" name="GPS Visualizer…"/>
          <p:cNvSpPr txBox="1">
            <a:spLocks noGrp="1"/>
          </p:cNvSpPr>
          <p:nvPr>
            <p:ph type="body" sz="half" idx="1"/>
          </p:nvPr>
        </p:nvSpPr>
        <p:spPr>
          <a:xfrm>
            <a:off x="615263" y="2886635"/>
            <a:ext cx="9027595" cy="5952565"/>
          </a:xfrm>
          <a:prstGeom prst="rect">
            <a:avLst/>
          </a:prstGeom>
        </p:spPr>
        <p:txBody>
          <a:bodyPr anchor="t"/>
          <a:lstStyle/>
          <a:p>
            <a:pPr marL="0" indent="0" defTabSz="568650">
              <a:spcBef>
                <a:spcPts val="0"/>
              </a:spcBef>
              <a:buNone/>
              <a:defRPr sz="26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GPS Visualizer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Use to translate a file with coordinates into </a:t>
            </a:r>
            <a:r>
              <a:rPr dirty="0" err="1"/>
              <a:t>kml</a:t>
            </a:r>
            <a:r>
              <a:rPr dirty="0"/>
              <a:t> or a map</a:t>
            </a:r>
            <a:endParaRPr lang="en-US" dirty="0"/>
          </a:p>
          <a:p>
            <a:pPr marL="0" indent="0" defTabSz="568650">
              <a:spcBef>
                <a:spcPts val="0"/>
              </a:spcBef>
              <a:buNone/>
              <a:defRPr sz="2628" b="1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/>
              <a:t>Carto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Online geospatial database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Drag and drop CSV upload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Easy customization of map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Share and embed map</a:t>
            </a:r>
          </a:p>
          <a:p>
            <a:pPr marL="889869" lvl="1" indent="-457200" defTabSz="568650">
              <a:spcBef>
                <a:spcPts val="0"/>
              </a:spcBef>
              <a:defRPr sz="2628"/>
            </a:pPr>
            <a:r>
              <a:rPr dirty="0"/>
              <a:t>Powerful development tools</a:t>
            </a:r>
          </a:p>
        </p:txBody>
      </p:sp>
      <p:pic>
        <p:nvPicPr>
          <p:cNvPr id="406" name="image41.png" descr="image41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2559" y="2310356"/>
            <a:ext cx="5391554" cy="1616186"/>
          </a:xfrm>
          <a:prstGeom prst="rect">
            <a:avLst/>
          </a:prstGeom>
          <a:ln w="38100" cap="sq">
            <a:solidFill>
              <a:srgbClr val="000000"/>
            </a:solidFill>
            <a:miter/>
          </a:ln>
          <a:effectLst>
            <a:outerShdw blurRad="50800" dist="38100" dir="2700000" rotWithShape="0">
              <a:srgbClr val="000000">
                <a:alpha val="43000"/>
              </a:srgbClr>
            </a:outerShdw>
          </a:effectLst>
        </p:spPr>
      </p:pic>
      <p:sp>
        <p:nvSpPr>
          <p:cNvPr id="407" name="http://www.gpsvisualizer.com/"/>
          <p:cNvSpPr txBox="1"/>
          <p:nvPr/>
        </p:nvSpPr>
        <p:spPr>
          <a:xfrm>
            <a:off x="10271681" y="3900821"/>
            <a:ext cx="664412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61" rIns="60961">
            <a:spAutoFit/>
          </a:bodyPr>
          <a:lstStyle/>
          <a:p>
            <a:pPr lvl="1" indent="0" algn="l" defTabSz="609630">
              <a:defRPr sz="3000">
                <a:latin typeface="Calibri"/>
                <a:ea typeface="Calibri"/>
                <a:cs typeface="Calibri"/>
                <a:sym typeface="Calibri"/>
              </a:defRPr>
            </a:pPr>
            <a:r>
              <a:rPr sz="4000" dirty="0"/>
              <a:t>http://</a:t>
            </a:r>
            <a:r>
              <a:rPr sz="4000" dirty="0" err="1"/>
              <a:t>www.gpsvisualizer.com</a:t>
            </a:r>
            <a:r>
              <a:rPr sz="4000" dirty="0"/>
              <a:t>/</a:t>
            </a:r>
          </a:p>
        </p:txBody>
      </p:sp>
      <p:pic>
        <p:nvPicPr>
          <p:cNvPr id="408" name="Getty.png" descr="Gett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8307" y="4877058"/>
            <a:ext cx="4822164" cy="4509464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http://carto.com"/>
          <p:cNvSpPr txBox="1"/>
          <p:nvPr/>
        </p:nvSpPr>
        <p:spPr>
          <a:xfrm>
            <a:off x="11105847" y="10503251"/>
            <a:ext cx="4236418" cy="810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61" rIns="60961">
            <a:spAutoFit/>
          </a:bodyPr>
          <a:lstStyle>
            <a:lvl1pPr algn="l" defTabSz="457200">
              <a:defRPr sz="3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4667"/>
              <a:t>http://carto.com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eoreferencing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654335">
              <a:defRPr sz="6719"/>
            </a:pPr>
            <a:r>
              <a:t>Georeferencing </a:t>
            </a:r>
          </a:p>
          <a:p>
            <a:pPr defTabSz="654335">
              <a:defRPr sz="6719"/>
            </a:pPr>
            <a:r>
              <a:t>Reference Guide</a:t>
            </a:r>
          </a:p>
        </p:txBody>
      </p:sp>
      <p:grpSp>
        <p:nvGrpSpPr>
          <p:cNvPr id="414" name="Screen Shot 2015-07-20 at 2.28.56 PM.png"/>
          <p:cNvGrpSpPr/>
          <p:nvPr/>
        </p:nvGrpSpPr>
        <p:grpSpPr>
          <a:xfrm>
            <a:off x="4335224" y="2743199"/>
            <a:ext cx="8502235" cy="6362315"/>
            <a:chOff x="0" y="0"/>
            <a:chExt cx="8088865" cy="6311449"/>
          </a:xfrm>
        </p:grpSpPr>
        <p:pic>
          <p:nvPicPr>
            <p:cNvPr id="412" name="image42.png" descr="image42.png"/>
            <p:cNvPicPr>
              <a:picLocks noChangeAspect="1"/>
            </p:cNvPicPr>
            <p:nvPr/>
          </p:nvPicPr>
          <p:blipFill>
            <a:blip r:embed="rId2"/>
            <a:srcRect b="20072"/>
            <a:stretch>
              <a:fillRect/>
            </a:stretch>
          </p:blipFill>
          <p:spPr>
            <a:xfrm>
              <a:off x="21783" y="21861"/>
              <a:ext cx="8045300" cy="6267805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13" name="Rectangle"/>
            <p:cNvSpPr/>
            <p:nvPr/>
          </p:nvSpPr>
          <p:spPr>
            <a:xfrm>
              <a:off x="0" y="0"/>
              <a:ext cx="8088866" cy="6311450"/>
            </a:xfrm>
            <a:prstGeom prst="rect">
              <a:avLst/>
            </a:prstGeom>
            <a:noFill/>
            <a:ln w="38100" cap="sq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61" tIns="60961" rIns="60961" bIns="60961" numCol="1" anchor="ctr">
              <a:noAutofit/>
            </a:bodyPr>
            <a:lstStyle/>
            <a:p>
              <a:pPr algn="l" defTabSz="609630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2400"/>
            </a:p>
          </p:txBody>
        </p:sp>
      </p:grpSp>
      <p:sp>
        <p:nvSpPr>
          <p:cNvPr id="415" name="http://www.herpnet.org/herpnet/documents/GeoreferencingQuickGuide.pdf"/>
          <p:cNvSpPr txBox="1"/>
          <p:nvPr/>
        </p:nvSpPr>
        <p:spPr>
          <a:xfrm>
            <a:off x="1936512" y="10568664"/>
            <a:ext cx="13639633" cy="605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0961" rIns="60961">
            <a:spAutoFit/>
          </a:bodyPr>
          <a:lstStyle>
            <a:lvl1pPr algn="l" defTabSz="457200">
              <a:defRPr sz="25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3334"/>
              <a:t>http://www.herpnet.org/herpnet/documents/GeoreferencingQuickGuide.pdf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Links with lin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Links with links</a:t>
            </a:r>
          </a:p>
        </p:txBody>
      </p:sp>
      <p:pic>
        <p:nvPicPr>
          <p:cNvPr id="420" name="image43.png" descr="image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397" y="5897949"/>
            <a:ext cx="4694083" cy="3213145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http://herpnet.org/Gazetteer/GeorefResources.htm"/>
          <p:cNvSpPr txBox="1"/>
          <p:nvPr/>
        </p:nvSpPr>
        <p:spPr>
          <a:xfrm>
            <a:off x="1125124" y="6743820"/>
            <a:ext cx="8476689" cy="152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61" rIns="60961">
            <a:spAutoFit/>
          </a:bodyPr>
          <a:lstStyle>
            <a:lvl1pPr algn="l" defTabSz="457200"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4667" dirty="0"/>
              <a:t>http://herpnet.org/Gazetteer/GeorefResources.htm</a:t>
            </a:r>
          </a:p>
        </p:txBody>
      </p:sp>
      <p:sp>
        <p:nvSpPr>
          <p:cNvPr id="423" name="https://www.idigbio.org/wiki/index.php/Georeferencing"/>
          <p:cNvSpPr txBox="1"/>
          <p:nvPr/>
        </p:nvSpPr>
        <p:spPr>
          <a:xfrm>
            <a:off x="7998815" y="2740961"/>
            <a:ext cx="8629718" cy="1528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60961" rIns="60961">
            <a:spAutoFit/>
          </a:bodyPr>
          <a:lstStyle>
            <a:lvl1pPr algn="l" defTabSz="457200">
              <a:defRPr sz="35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4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4667" dirty="0"/>
              <a:t>https://www.idigbio.org/wiki/index.php/Georeferencing</a:t>
            </a:r>
          </a:p>
        </p:txBody>
      </p:sp>
      <p:pic>
        <p:nvPicPr>
          <p:cNvPr id="7" name="Picture 6" descr="https://www.idigbio.org/wiki/_media/idigbio_logo_rgb.png">
            <a:extLst>
              <a:ext uri="{FF2B5EF4-FFF2-40B4-BE49-F238E27FC236}">
                <a16:creationId xmlns:a16="http://schemas.microsoft.com/office/drawing/2014/main" id="{FBF08888-293A-F748-A16C-6FDAFE01F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03" y="2783092"/>
            <a:ext cx="5851647" cy="1808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D78C3B-DB3C-3346-A9F4-FD07FE4416D8}"/>
              </a:ext>
            </a:extLst>
          </p:cNvPr>
          <p:cNvGrpSpPr/>
          <p:nvPr/>
        </p:nvGrpSpPr>
        <p:grpSpPr>
          <a:xfrm>
            <a:off x="4149744" y="2805194"/>
            <a:ext cx="9040775" cy="6533430"/>
            <a:chOff x="3811094" y="2805194"/>
            <a:chExt cx="9040775" cy="6533430"/>
          </a:xfrm>
        </p:grpSpPr>
        <p:pic>
          <p:nvPicPr>
            <p:cNvPr id="179" name="Screen Shot 2014-06-25 at 1.38.21 PM.png" descr="Screen Shot 2014-06-25 at 1.38.21 PM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094" y="2805194"/>
              <a:ext cx="9040775" cy="6533430"/>
            </a:xfrm>
            <a:prstGeom prst="rect">
              <a:avLst/>
            </a:prstGeom>
            <a:ln w="38100" cap="sq">
              <a:solidFill>
                <a:srgbClr val="000000"/>
              </a:solidFill>
              <a:miter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80" name="Arrow"/>
            <p:cNvSpPr/>
            <p:nvPr/>
          </p:nvSpPr>
          <p:spPr>
            <a:xfrm rot="5400000">
              <a:off x="6693579" y="4532183"/>
              <a:ext cx="1945656" cy="1250374"/>
            </a:xfrm>
            <a:prstGeom prst="rightArrow">
              <a:avLst>
                <a:gd name="adj1" fmla="val 32000"/>
                <a:gd name="adj2" fmla="val 53907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>
              <a:solidFill>
                <a:schemeClr val="accent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67735" tIns="67735" rIns="67735" bIns="67735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E78F7-9BC1-CF41-B6AC-2BB7CE3432B9}"/>
              </a:ext>
            </a:extLst>
          </p:cNvPr>
          <p:cNvGrpSpPr/>
          <p:nvPr/>
        </p:nvGrpSpPr>
        <p:grpSpPr>
          <a:xfrm>
            <a:off x="4149744" y="2805194"/>
            <a:ext cx="9040775" cy="6533430"/>
            <a:chOff x="3811094" y="2805194"/>
            <a:chExt cx="9040775" cy="6533430"/>
          </a:xfrm>
        </p:grpSpPr>
        <p:pic>
          <p:nvPicPr>
            <p:cNvPr id="9" name="Screen Shot 2014-06-25 at 1.38.21 PM.png" descr="Screen Shot 2014-06-25 at 1.38.21 PM.png">
              <a:extLst>
                <a:ext uri="{FF2B5EF4-FFF2-40B4-BE49-F238E27FC236}">
                  <a16:creationId xmlns:a16="http://schemas.microsoft.com/office/drawing/2014/main" id="{B387D3B9-9F7D-C14A-AA39-6F9C75F1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094" y="2805194"/>
              <a:ext cx="9040775" cy="6533430"/>
            </a:xfrm>
            <a:prstGeom prst="rect">
              <a:avLst/>
            </a:prstGeom>
            <a:ln w="38100" cap="sq">
              <a:solidFill>
                <a:srgbClr val="000000"/>
              </a:solidFill>
              <a:miter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Arrow">
              <a:extLst>
                <a:ext uri="{FF2B5EF4-FFF2-40B4-BE49-F238E27FC236}">
                  <a16:creationId xmlns:a16="http://schemas.microsoft.com/office/drawing/2014/main" id="{E7BBC737-62FF-4B4A-8513-9EB562153637}"/>
                </a:ext>
              </a:extLst>
            </p:cNvPr>
            <p:cNvSpPr/>
            <p:nvPr/>
          </p:nvSpPr>
          <p:spPr>
            <a:xfrm rot="5400000">
              <a:off x="6693579" y="4532183"/>
              <a:ext cx="1945656" cy="1250374"/>
            </a:xfrm>
            <a:prstGeom prst="rightArrow">
              <a:avLst>
                <a:gd name="adj1" fmla="val 32000"/>
                <a:gd name="adj2" fmla="val 53907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>
              <a:solidFill>
                <a:schemeClr val="accent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67735" tIns="67735" rIns="67735" bIns="67735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sp>
        <p:nvSpPr>
          <p:cNvPr id="185" name="A numerical description of a…"/>
          <p:cNvSpPr txBox="1"/>
          <p:nvPr/>
        </p:nvSpPr>
        <p:spPr>
          <a:xfrm>
            <a:off x="3323847" y="7262602"/>
            <a:ext cx="10692568" cy="1983452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6000" dirty="0"/>
              <a:t>A numerical description of a </a:t>
            </a:r>
          </a:p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6000" dirty="0"/>
              <a:t>place that can be mapped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What is a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r>
              <a:t>What is a georeference?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E78F7-9BC1-CF41-B6AC-2BB7CE3432B9}"/>
              </a:ext>
            </a:extLst>
          </p:cNvPr>
          <p:cNvGrpSpPr/>
          <p:nvPr/>
        </p:nvGrpSpPr>
        <p:grpSpPr>
          <a:xfrm>
            <a:off x="4149744" y="2805194"/>
            <a:ext cx="9040775" cy="6533430"/>
            <a:chOff x="3811094" y="2805194"/>
            <a:chExt cx="9040775" cy="6533430"/>
          </a:xfrm>
        </p:grpSpPr>
        <p:pic>
          <p:nvPicPr>
            <p:cNvPr id="9" name="Screen Shot 2014-06-25 at 1.38.21 PM.png" descr="Screen Shot 2014-06-25 at 1.38.21 PM.png">
              <a:extLst>
                <a:ext uri="{FF2B5EF4-FFF2-40B4-BE49-F238E27FC236}">
                  <a16:creationId xmlns:a16="http://schemas.microsoft.com/office/drawing/2014/main" id="{B387D3B9-9F7D-C14A-AA39-6F9C75F1D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1094" y="2805194"/>
              <a:ext cx="9040775" cy="6533430"/>
            </a:xfrm>
            <a:prstGeom prst="rect">
              <a:avLst/>
            </a:prstGeom>
            <a:ln w="38100" cap="sq">
              <a:solidFill>
                <a:srgbClr val="000000"/>
              </a:solidFill>
              <a:miter/>
            </a:ln>
            <a:effectLst>
              <a:outerShdw blurRad="50800" dist="38100" dir="2700000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0" name="Arrow">
              <a:extLst>
                <a:ext uri="{FF2B5EF4-FFF2-40B4-BE49-F238E27FC236}">
                  <a16:creationId xmlns:a16="http://schemas.microsoft.com/office/drawing/2014/main" id="{E7BBC737-62FF-4B4A-8513-9EB562153637}"/>
                </a:ext>
              </a:extLst>
            </p:cNvPr>
            <p:cNvSpPr/>
            <p:nvPr/>
          </p:nvSpPr>
          <p:spPr>
            <a:xfrm rot="5400000">
              <a:off x="6693579" y="4532183"/>
              <a:ext cx="1945656" cy="1250374"/>
            </a:xfrm>
            <a:prstGeom prst="rightArrow">
              <a:avLst>
                <a:gd name="adj1" fmla="val 32000"/>
                <a:gd name="adj2" fmla="val 53907"/>
              </a:avLst>
            </a:prstGeom>
            <a:solidFill>
              <a:schemeClr val="accent4">
                <a:hueOff val="384618"/>
                <a:satOff val="3869"/>
                <a:lumOff val="5802"/>
              </a:schemeClr>
            </a:solidFill>
            <a:ln w="38100">
              <a:solidFill>
                <a:schemeClr val="accent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67735" tIns="67735" rIns="67735" bIns="67735" anchor="ctr"/>
            <a:lstStyle/>
            <a:p>
              <a:pPr>
                <a:defRPr sz="2400">
                  <a:solidFill>
                    <a:srgbClr val="FFFFFF"/>
                  </a:solidFill>
                </a:defRPr>
              </a:pPr>
              <a:endParaRPr sz="3200"/>
            </a:p>
          </p:txBody>
        </p:sp>
      </p:grpSp>
      <p:sp>
        <p:nvSpPr>
          <p:cNvPr id="185" name="A numerical description of a…"/>
          <p:cNvSpPr txBox="1"/>
          <p:nvPr/>
        </p:nvSpPr>
        <p:spPr>
          <a:xfrm>
            <a:off x="3323847" y="7262602"/>
            <a:ext cx="10692568" cy="1983452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67735" tIns="67735" rIns="67735" bIns="67735" anchor="ctr">
            <a:spAutoFit/>
          </a:bodyPr>
          <a:lstStyle/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6000" dirty="0"/>
              <a:t>A numerical description of a </a:t>
            </a:r>
          </a:p>
          <a:p>
            <a:pPr>
              <a:defRPr sz="450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sz="6000" dirty="0"/>
              <a:t>place that can be mapped </a:t>
            </a:r>
          </a:p>
        </p:txBody>
      </p:sp>
      <p:sp>
        <p:nvSpPr>
          <p:cNvPr id="7" name="37.93, -122.59">
            <a:extLst>
              <a:ext uri="{FF2B5EF4-FFF2-40B4-BE49-F238E27FC236}">
                <a16:creationId xmlns:a16="http://schemas.microsoft.com/office/drawing/2014/main" id="{62F07606-C128-8A40-BE1E-D661DDE3FDA8}"/>
              </a:ext>
            </a:extLst>
          </p:cNvPr>
          <p:cNvSpPr txBox="1"/>
          <p:nvPr/>
        </p:nvSpPr>
        <p:spPr>
          <a:xfrm>
            <a:off x="5617838" y="2982174"/>
            <a:ext cx="5098088" cy="1060123"/>
          </a:xfrm>
          <a:prstGeom prst="rect">
            <a:avLst/>
          </a:prstGeom>
          <a:solidFill>
            <a:srgbClr val="A6AAA9"/>
          </a:solidFill>
          <a:ln w="127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>
              <a:defRPr sz="4500"/>
            </a:lvl1pPr>
          </a:lstStyle>
          <a:p>
            <a:r>
              <a:rPr sz="6000" dirty="0"/>
              <a:t>37.93, -122.59</a:t>
            </a:r>
          </a:p>
        </p:txBody>
      </p:sp>
    </p:spTree>
    <p:extLst>
      <p:ext uri="{BB962C8B-B14F-4D97-AF65-F5344CB8AC3E}">
        <p14:creationId xmlns:p14="http://schemas.microsoft.com/office/powerpoint/2010/main" val="17566499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Why georeferenc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georeference?</a:t>
            </a:r>
          </a:p>
        </p:txBody>
      </p:sp>
      <p:sp>
        <p:nvSpPr>
          <p:cNvPr id="194" name="Correct geographic and specimen identification data = dependable occurrence recor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4887" indent="-414887" defTabSz="545281">
              <a:lnSpc>
                <a:spcPct val="150000"/>
              </a:lnSpc>
              <a:spcBef>
                <a:spcPts val="0"/>
              </a:spcBef>
              <a:defRPr sz="2520"/>
            </a:pPr>
            <a:r>
              <a:rPr dirty="0"/>
              <a:t>Correct geographic and specimen identification data = dependable occurrence record</a:t>
            </a:r>
          </a:p>
          <a:p>
            <a:pPr marL="414887" indent="-414887" defTabSz="545281">
              <a:lnSpc>
                <a:spcPct val="150000"/>
              </a:lnSpc>
              <a:spcBef>
                <a:spcPts val="0"/>
              </a:spcBef>
              <a:defRPr sz="2520"/>
            </a:pPr>
            <a:r>
              <a:rPr dirty="0"/>
              <a:t>Occurrence data validates the importance of biological collections, especially to non-taxonomists</a:t>
            </a:r>
          </a:p>
          <a:p>
            <a:pPr marL="829775" lvl="1" indent="-414887" defTabSz="545281">
              <a:lnSpc>
                <a:spcPct val="150000"/>
              </a:lnSpc>
              <a:spcBef>
                <a:spcPts val="0"/>
              </a:spcBef>
              <a:defRPr sz="2520"/>
            </a:pPr>
            <a:r>
              <a:rPr dirty="0"/>
              <a:t>Distribution of populations and species ranges</a:t>
            </a:r>
          </a:p>
          <a:p>
            <a:pPr marL="829775" lvl="1" indent="-414887" defTabSz="545281">
              <a:lnSpc>
                <a:spcPct val="150000"/>
              </a:lnSpc>
              <a:spcBef>
                <a:spcPts val="0"/>
              </a:spcBef>
              <a:defRPr sz="2520"/>
            </a:pPr>
            <a:r>
              <a:rPr dirty="0" err="1"/>
              <a:t>Phylogeography</a:t>
            </a:r>
            <a:endParaRPr dirty="0"/>
          </a:p>
          <a:p>
            <a:pPr marL="829775" lvl="1" indent="-414887" defTabSz="545281">
              <a:lnSpc>
                <a:spcPct val="150000"/>
              </a:lnSpc>
              <a:spcBef>
                <a:spcPts val="0"/>
              </a:spcBef>
              <a:defRPr sz="2520"/>
            </a:pPr>
            <a:r>
              <a:rPr dirty="0"/>
              <a:t>Conservation planning and biodiversity management</a:t>
            </a:r>
          </a:p>
          <a:p>
            <a:pPr marL="829775" lvl="1" indent="-414887" defTabSz="545281">
              <a:lnSpc>
                <a:spcPct val="150000"/>
              </a:lnSpc>
              <a:spcBef>
                <a:spcPts val="0"/>
              </a:spcBef>
              <a:defRPr sz="252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Niche modeling</a:t>
            </a:r>
            <a:endParaRPr b="0" dirty="0">
              <a:latin typeface="+mn-lt"/>
              <a:ea typeface="+mn-ea"/>
              <a:cs typeface="+mn-cs"/>
              <a:sym typeface="Helvetica Light"/>
            </a:endParaRPr>
          </a:p>
          <a:p>
            <a:pPr marL="414887" indent="-414887" defTabSz="545281">
              <a:lnSpc>
                <a:spcPct val="150000"/>
              </a:lnSpc>
              <a:spcBef>
                <a:spcPts val="0"/>
              </a:spcBef>
              <a:defRPr sz="2520" b="1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+mn-lt"/>
                <a:ea typeface="+mn-ea"/>
                <a:cs typeface="+mn-cs"/>
                <a:sym typeface="Helvetica Light"/>
              </a:rPr>
              <a:t>Provides uncertainty data, which allows data to be evaluated with regards to its fitness for research applications and the resulting quality of output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ources of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Sources of uncertainty</a:t>
            </a:r>
          </a:p>
        </p:txBody>
      </p:sp>
      <p:sp>
        <p:nvSpPr>
          <p:cNvPr id="197" name="Coordinate uncertainty…"/>
          <p:cNvSpPr txBox="1">
            <a:spLocks noGrp="1"/>
          </p:cNvSpPr>
          <p:nvPr>
            <p:ph type="body" sz="half" idx="1"/>
          </p:nvPr>
        </p:nvSpPr>
        <p:spPr>
          <a:xfrm>
            <a:off x="1270038" y="2634711"/>
            <a:ext cx="7100929" cy="8339245"/>
          </a:xfrm>
          <a:prstGeom prst="rect">
            <a:avLst/>
          </a:prstGeom>
        </p:spPr>
        <p:txBody>
          <a:bodyPr anchor="t"/>
          <a:lstStyle/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Coordinate uncertainty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Map scale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GPS accuracy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Unknown datum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Imprecision in direction measurements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Imprecision in distance measurements</a:t>
            </a:r>
          </a:p>
          <a:p>
            <a:pPr marL="486010" indent="-486010" defTabSz="638757">
              <a:lnSpc>
                <a:spcPct val="150000"/>
              </a:lnSpc>
              <a:spcBef>
                <a:spcPts val="0"/>
              </a:spcBef>
              <a:defRPr sz="2952"/>
            </a:pPr>
            <a:r>
              <a:rPr dirty="0"/>
              <a:t>Extent of locality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770" y="2895781"/>
            <a:ext cx="7327017" cy="389247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199" name="20° 30’ N 112° 36’ W"/>
          <p:cNvSpPr txBox="1"/>
          <p:nvPr/>
        </p:nvSpPr>
        <p:spPr>
          <a:xfrm>
            <a:off x="10372044" y="2040742"/>
            <a:ext cx="5147780" cy="813901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l" defTabSz="457200">
              <a:defRPr sz="40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4400" dirty="0"/>
              <a:t>20° 30’ N 112° 36’ W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9480" y="7048896"/>
            <a:ext cx="3544156" cy="2467011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8501" y="7067228"/>
            <a:ext cx="3371298" cy="2231704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oordinate uncertain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Coordinate uncertainty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061" y="2393820"/>
            <a:ext cx="12234140" cy="7202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1438</TotalTime>
  <Words>881</Words>
  <Application>Microsoft Macintosh PowerPoint</Application>
  <PresentationFormat>Custom</PresentationFormat>
  <Paragraphs>157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Helvetica</vt:lpstr>
      <vt:lpstr>Helvetica Light</vt:lpstr>
      <vt:lpstr>Helvetica Neue</vt:lpstr>
      <vt:lpstr>Times New Roman</vt:lpstr>
      <vt:lpstr>White</vt:lpstr>
      <vt:lpstr>PowerPoint Presentation</vt:lpstr>
      <vt:lpstr>What is a georeference?</vt:lpstr>
      <vt:lpstr>What is a georeference?</vt:lpstr>
      <vt:lpstr>What is a georeference?</vt:lpstr>
      <vt:lpstr>What is a georeference?</vt:lpstr>
      <vt:lpstr>What is a georeference?</vt:lpstr>
      <vt:lpstr>Why georeference?</vt:lpstr>
      <vt:lpstr>Sources of uncertainty</vt:lpstr>
      <vt:lpstr>Coordinate uncertainty</vt:lpstr>
      <vt:lpstr>Map scale uncertainty</vt:lpstr>
      <vt:lpstr>GPS uncertainty</vt:lpstr>
      <vt:lpstr>Datum uncertainty</vt:lpstr>
      <vt:lpstr>Direction and Distance measurement uncertainty</vt:lpstr>
      <vt:lpstr>Extent of locality uncertainty</vt:lpstr>
      <vt:lpstr>Extent of locality uncertainty</vt:lpstr>
      <vt:lpstr>Extent of locality uncertainty</vt:lpstr>
      <vt:lpstr>Extent of locality uncertainty</vt:lpstr>
      <vt:lpstr>Extent of locality uncertainty</vt:lpstr>
      <vt:lpstr>What is an ideal georeference?</vt:lpstr>
      <vt:lpstr>What is an ideal georeference?</vt:lpstr>
      <vt:lpstr>What is an ideal georeference?</vt:lpstr>
      <vt:lpstr>What is an ideal georeference?</vt:lpstr>
      <vt:lpstr>How to do it?</vt:lpstr>
      <vt:lpstr>PowerPoint Presentation</vt:lpstr>
      <vt:lpstr>GeoLocate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Google Maps</vt:lpstr>
      <vt:lpstr>Falling Rain</vt:lpstr>
      <vt:lpstr>Getty Thesaurus of Geographic Names (TGN)</vt:lpstr>
      <vt:lpstr>FuzzyG- JRC Fuzzy Gazetteer</vt:lpstr>
      <vt:lpstr>Other tools: Visualizing data</vt:lpstr>
      <vt:lpstr>Georeferencing  Reference Guide</vt:lpstr>
      <vt:lpstr>Links with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Michelle Gaynor</cp:lastModifiedBy>
  <cp:revision>10</cp:revision>
  <dcterms:modified xsi:type="dcterms:W3CDTF">2021-06-28T16:26:24Z</dcterms:modified>
</cp:coreProperties>
</file>